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Calibri (MS)" charset="1" panose="020F0502020204030204"/>
      <p:regular r:id="rId19"/>
    </p:embeddedFont>
    <p:embeddedFont>
      <p:font typeface="Archivo Black" charset="1" panose="020B0A03020202020B04"/>
      <p:regular r:id="rId20"/>
    </p:embeddedFont>
    <p:embeddedFont>
      <p:font typeface="Space Mono Bold" charset="1" panose="02000809030000020004"/>
      <p:regular r:id="rId21"/>
    </p:embeddedFont>
    <p:embeddedFont>
      <p:font typeface="Computer Says No" charset="1" panose="00000400000000000000"/>
      <p:regular r:id="rId22"/>
    </p:embeddedFont>
    <p:embeddedFont>
      <p:font typeface="Poppins Light" charset="1" panose="00000400000000000000"/>
      <p:regular r:id="rId23"/>
    </p:embeddedFont>
    <p:embeddedFont>
      <p:font typeface="Poppins" charset="1" panose="00000500000000000000"/>
      <p:regular r:id="rId24"/>
    </p:embeddedFont>
    <p:embeddedFont>
      <p:font typeface="Poppins Bold" charset="1" panose="00000800000000000000"/>
      <p:regular r:id="rId25"/>
    </p:embeddedFont>
    <p:embeddedFont>
      <p:font typeface="Canva Sans Bold" charset="1" panose="020B0803030501040103"/>
      <p:regular r:id="rId26"/>
    </p:embeddedFont>
    <p:embeddedFont>
      <p:font typeface="Canva Sans" charset="1" panose="020B0503030501040103"/>
      <p:regular r:id="rId27"/>
    </p:embeddedFont>
    <p:embeddedFont>
      <p:font typeface="Calibri (MS) Bold" charset="1" panose="020F07020304040302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1.png" Type="http://schemas.openxmlformats.org/officeDocument/2006/relationships/image"/><Relationship Id="rId5" Target="../media/image2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21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0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Relationship Id="rId7" Target="../media/image15.png" Type="http://schemas.openxmlformats.org/officeDocument/2006/relationships/image"/><Relationship Id="rId8" Target="../media/image1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4.png" Type="http://schemas.openxmlformats.org/officeDocument/2006/relationships/image"/><Relationship Id="rId4" Target="../media/image10.pn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975786" y="61722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12819">
            <a:off x="4870346" y="-2724501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13160" y="-3557487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647823" y="1363632"/>
            <a:ext cx="3948234" cy="1724379"/>
          </a:xfrm>
          <a:custGeom>
            <a:avLst/>
            <a:gdLst/>
            <a:ahLst/>
            <a:cxnLst/>
            <a:rect r="r" b="b" t="t" l="l"/>
            <a:pathLst>
              <a:path h="1724379" w="3948234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142727" y="8517916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914195" y="6716815"/>
            <a:ext cx="7116792" cy="4114800"/>
          </a:xfrm>
          <a:custGeom>
            <a:avLst/>
            <a:gdLst/>
            <a:ahLst/>
            <a:cxnLst/>
            <a:rect r="r" b="b" t="t" l="l"/>
            <a:pathLst>
              <a:path h="4114800" w="7116792">
                <a:moveTo>
                  <a:pt x="0" y="0"/>
                </a:moveTo>
                <a:lnTo>
                  <a:pt x="7116793" y="0"/>
                </a:lnTo>
                <a:lnTo>
                  <a:pt x="71167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72017" y="3931259"/>
            <a:ext cx="13212807" cy="3015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48"/>
              </a:lnSpc>
            </a:pPr>
            <a:r>
              <a:rPr lang="en-US" sz="23677" spc="-473">
                <a:solidFill>
                  <a:srgbClr val="1D4355"/>
                </a:solidFill>
                <a:latin typeface="Calibri (MS)"/>
              </a:rPr>
              <a:t>welcome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553038" y="-252614"/>
            <a:ext cx="7937973" cy="9510914"/>
            <a:chOff x="0" y="0"/>
            <a:chExt cx="8585708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749" t="0" r="-3974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5645161" y="858431"/>
            <a:ext cx="8652476" cy="1215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34"/>
              </a:lnSpc>
              <a:spcBef>
                <a:spcPct val="0"/>
              </a:spcBef>
            </a:pPr>
            <a:r>
              <a:rPr lang="en-US" sz="9631" u="sng">
                <a:solidFill>
                  <a:srgbClr val="000000"/>
                </a:solidFill>
                <a:latin typeface="Calibri (MS)"/>
              </a:rPr>
              <a:t>CONCLUSION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5848933" y="8301003"/>
            <a:ext cx="4224398" cy="3231550"/>
          </a:xfrm>
          <a:custGeom>
            <a:avLst/>
            <a:gdLst/>
            <a:ahLst/>
            <a:cxnLst/>
            <a:rect r="r" b="b" t="t" l="l"/>
            <a:pathLst>
              <a:path h="3231550" w="4224398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254814" y="-4703088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01088" y="3450312"/>
            <a:ext cx="14158212" cy="514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64"/>
              </a:lnSpc>
            </a:pPr>
            <a:r>
              <a:rPr lang="en-US" sz="4188">
                <a:solidFill>
                  <a:srgbClr val="000000"/>
                </a:solidFill>
                <a:latin typeface="Canva Sans"/>
              </a:rPr>
              <a:t>We developed a functional calculator capable of performing addition and multiplication using assembly language in the emu8086 environment.The project has been a significant step in understanding the practical application of assembly language and the emu8086 emulator.</a:t>
            </a:r>
          </a:p>
          <a:p>
            <a:pPr algn="ctr">
              <a:lnSpc>
                <a:spcPts val="5864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1170233" y="-590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45471" y="4536579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8"/>
                </a:lnTo>
                <a:lnTo>
                  <a:pt x="0" y="68281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1640" y="7042375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4"/>
                </a:lnTo>
                <a:lnTo>
                  <a:pt x="0" y="35697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43580" y="4347166"/>
            <a:ext cx="14057169" cy="2060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876"/>
              </a:lnSpc>
              <a:spcBef>
                <a:spcPct val="0"/>
              </a:spcBef>
            </a:pPr>
            <a:r>
              <a:rPr lang="en-US" sz="19272">
                <a:solidFill>
                  <a:srgbClr val="000000"/>
                </a:solidFill>
                <a:latin typeface="Computer Says No"/>
              </a:rPr>
              <a:t>LIVE DEMONSTRATION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55091" y="4017300"/>
            <a:ext cx="7276977" cy="4114800"/>
          </a:xfrm>
          <a:custGeom>
            <a:avLst/>
            <a:gdLst/>
            <a:ahLst/>
            <a:cxnLst/>
            <a:rect r="r" b="b" t="t" l="l"/>
            <a:pathLst>
              <a:path h="4114800" w="7276977">
                <a:moveTo>
                  <a:pt x="0" y="0"/>
                </a:moveTo>
                <a:lnTo>
                  <a:pt x="7276978" y="0"/>
                </a:lnTo>
                <a:lnTo>
                  <a:pt x="727697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44618" y="1046077"/>
            <a:ext cx="4737077" cy="2186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20"/>
              </a:lnSpc>
              <a:spcBef>
                <a:spcPct val="0"/>
              </a:spcBef>
            </a:pPr>
            <a:r>
              <a:rPr lang="en-US" sz="17112" u="sng">
                <a:solidFill>
                  <a:srgbClr val="000000"/>
                </a:solidFill>
                <a:latin typeface="Calibri (MS) Bold"/>
              </a:rPr>
              <a:t>Q&amp;A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607293" y="7201703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8"/>
                </a:lnTo>
                <a:lnTo>
                  <a:pt x="0" y="52905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06557" y="-24800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368678" y="8377431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86338" y="-377506"/>
            <a:ext cx="2938073" cy="2505819"/>
          </a:xfrm>
          <a:custGeom>
            <a:avLst/>
            <a:gdLst/>
            <a:ahLst/>
            <a:cxnLst/>
            <a:rect r="r" b="b" t="t" l="l"/>
            <a:pathLst>
              <a:path h="2505819" w="2938073">
                <a:moveTo>
                  <a:pt x="0" y="0"/>
                </a:moveTo>
                <a:lnTo>
                  <a:pt x="2938073" y="0"/>
                </a:lnTo>
                <a:lnTo>
                  <a:pt x="2938073" y="2505819"/>
                </a:lnTo>
                <a:lnTo>
                  <a:pt x="0" y="25058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7021110" y="5958420"/>
            <a:ext cx="0" cy="5145633"/>
          </a:xfrm>
          <a:prstGeom prst="line">
            <a:avLst/>
          </a:prstGeom>
          <a:ln cap="flat" w="38100">
            <a:solidFill>
              <a:srgbClr val="F7F7F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7002060" y="-2572817"/>
            <a:ext cx="0" cy="5145633"/>
          </a:xfrm>
          <a:prstGeom prst="line">
            <a:avLst/>
          </a:prstGeom>
          <a:ln cap="flat" w="38100">
            <a:solidFill>
              <a:srgbClr val="F7F7F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08092" y="-358876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808745" y="542888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09317" y="1601331"/>
            <a:ext cx="12547385" cy="5230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699"/>
              </a:lnSpc>
            </a:pPr>
            <a:r>
              <a:rPr lang="en-US" sz="30499">
                <a:solidFill>
                  <a:srgbClr val="000000"/>
                </a:solidFill>
                <a:latin typeface="Computer Says No"/>
              </a:rPr>
              <a:t>THANK YOU!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558622" y="5507733"/>
            <a:ext cx="8001878" cy="8071895"/>
          </a:xfrm>
          <a:custGeom>
            <a:avLst/>
            <a:gdLst/>
            <a:ahLst/>
            <a:cxnLst/>
            <a:rect r="r" b="b" t="t" l="l"/>
            <a:pathLst>
              <a:path h="8071895" w="8001878">
                <a:moveTo>
                  <a:pt x="0" y="0"/>
                </a:moveTo>
                <a:lnTo>
                  <a:pt x="8001878" y="0"/>
                </a:lnTo>
                <a:lnTo>
                  <a:pt x="8001878" y="8071895"/>
                </a:lnTo>
                <a:lnTo>
                  <a:pt x="0" y="8071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995996" y="7317810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71515" y="-3149182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975786" y="7461756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854631">
            <a:off x="7802873" y="-3918483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45759" y="-3812922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974117" y="1380259"/>
            <a:ext cx="3948234" cy="1724379"/>
          </a:xfrm>
          <a:custGeom>
            <a:avLst/>
            <a:gdLst/>
            <a:ahLst/>
            <a:cxnLst/>
            <a:rect r="r" b="b" t="t" l="l"/>
            <a:pathLst>
              <a:path h="1724379" w="3948234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618197" y="9751370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69"/>
                </a:lnTo>
                <a:lnTo>
                  <a:pt x="0" y="40471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691849" y="7758680"/>
            <a:ext cx="7116792" cy="4114800"/>
          </a:xfrm>
          <a:custGeom>
            <a:avLst/>
            <a:gdLst/>
            <a:ahLst/>
            <a:cxnLst/>
            <a:rect r="r" b="b" t="t" l="l"/>
            <a:pathLst>
              <a:path h="4114800" w="7116792">
                <a:moveTo>
                  <a:pt x="0" y="0"/>
                </a:moveTo>
                <a:lnTo>
                  <a:pt x="7116793" y="0"/>
                </a:lnTo>
                <a:lnTo>
                  <a:pt x="71167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637794" y="7494761"/>
            <a:ext cx="8802967" cy="729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0"/>
              </a:lnSpc>
            </a:pPr>
            <a:r>
              <a:rPr lang="en-US" sz="4164">
                <a:solidFill>
                  <a:srgbClr val="000000"/>
                </a:solidFill>
                <a:latin typeface="Archivo Black"/>
              </a:rPr>
              <a:t>PRESENTED BY 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84107" y="8177026"/>
            <a:ext cx="9103893" cy="1574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231">
                <a:solidFill>
                  <a:srgbClr val="000000"/>
                </a:solidFill>
                <a:latin typeface="Space Mono Bold"/>
              </a:rPr>
              <a:t>Shariful islam sajib sarker       id: 2125051016 Mehadi hasan                      id: 2125051003  Sowrobh Bhuiyan                   id: 2125051026</a:t>
            </a:r>
          </a:p>
          <a:p>
            <a:pPr algn="ctr">
              <a:lnSpc>
                <a:spcPts val="3124"/>
              </a:lnSpc>
            </a:pPr>
            <a:r>
              <a:rPr lang="en-US" sz="2231">
                <a:solidFill>
                  <a:srgbClr val="000000"/>
                </a:solidFill>
                <a:latin typeface="Space Mono Bold"/>
              </a:rPr>
              <a:t>Ayesha Akter Siddiqa              id: 2125051118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189759"/>
            <a:ext cx="13322436" cy="5060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73"/>
              </a:lnSpc>
            </a:pPr>
            <a:r>
              <a:rPr lang="en-US" sz="9624">
                <a:solidFill>
                  <a:srgbClr val="000000"/>
                </a:solidFill>
                <a:latin typeface="Space Mono Bold"/>
              </a:rPr>
              <a:t>Addition and Multiplication</a:t>
            </a:r>
          </a:p>
          <a:p>
            <a:pPr algn="ctr">
              <a:lnSpc>
                <a:spcPts val="13473"/>
              </a:lnSpc>
            </a:pPr>
            <a:r>
              <a:rPr lang="en-US" sz="9624">
                <a:solidFill>
                  <a:srgbClr val="000000"/>
                </a:solidFill>
                <a:latin typeface="Space Mono Bold"/>
              </a:rPr>
              <a:t>Calculator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96678" y="1290997"/>
            <a:ext cx="5726139" cy="2500874"/>
          </a:xfrm>
          <a:custGeom>
            <a:avLst/>
            <a:gdLst/>
            <a:ahLst/>
            <a:cxnLst/>
            <a:rect r="r" b="b" t="t" l="l"/>
            <a:pathLst>
              <a:path h="2500874" w="5726139">
                <a:moveTo>
                  <a:pt x="0" y="0"/>
                </a:moveTo>
                <a:lnTo>
                  <a:pt x="5726138" y="0"/>
                </a:lnTo>
                <a:lnTo>
                  <a:pt x="5726138" y="2500874"/>
                </a:lnTo>
                <a:lnTo>
                  <a:pt x="0" y="2500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7F7F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4234201"/>
            <a:ext cx="9897232" cy="5006268"/>
            <a:chOff x="0" y="0"/>
            <a:chExt cx="13196309" cy="6675023"/>
          </a:xfrm>
        </p:grpSpPr>
        <p:sp>
          <p:nvSpPr>
            <p:cNvPr name="AutoShape 5" id="5"/>
            <p:cNvSpPr/>
            <p:nvPr/>
          </p:nvSpPr>
          <p:spPr>
            <a:xfrm flipV="true">
              <a:off x="25400" y="0"/>
              <a:ext cx="0" cy="6675023"/>
            </a:xfrm>
            <a:prstGeom prst="line">
              <a:avLst/>
            </a:prstGeom>
            <a:ln cap="flat" w="50800">
              <a:solidFill>
                <a:srgbClr val="F7F7F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cap="flat" w="50800">
              <a:solidFill>
                <a:srgbClr val="F7F7F7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925932" y="5660310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4829460" y="1833922"/>
            <a:ext cx="5353298" cy="2362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3"/>
              </a:lnSpc>
              <a:spcBef>
                <a:spcPct val="0"/>
              </a:spcBef>
            </a:pPr>
            <a:r>
              <a:rPr lang="en-US" sz="11922">
                <a:solidFill>
                  <a:srgbClr val="000000"/>
                </a:solidFill>
                <a:latin typeface="Computer Says No"/>
              </a:rPr>
              <a:t>TABLE OF CONTENTS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06887" y="4342065"/>
            <a:ext cx="6125528" cy="3808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Introduction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Project Objectives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 Project Scope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Methodology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Technical Architecture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Results and Achievements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000000"/>
                </a:solidFill>
                <a:latin typeface="Poppins Light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15392" y="4342065"/>
            <a:ext cx="738209" cy="3808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01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02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03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04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05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06</a:t>
            </a:r>
          </a:p>
          <a:p>
            <a:pPr algn="r">
              <a:lnSpc>
                <a:spcPts val="4284"/>
              </a:lnSpc>
            </a:pPr>
            <a:r>
              <a:rPr lang="en-US" sz="3060">
                <a:solidFill>
                  <a:srgbClr val="000000"/>
                </a:solidFill>
                <a:latin typeface="Poppins"/>
              </a:rPr>
              <a:t>07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-257862" y="958913"/>
            <a:ext cx="12553315" cy="1495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3"/>
              </a:lnSpc>
              <a:spcBef>
                <a:spcPct val="0"/>
              </a:spcBef>
            </a:pPr>
            <a:r>
              <a:rPr lang="en-US" sz="11713" u="sng">
                <a:solidFill>
                  <a:srgbClr val="000000"/>
                </a:solidFill>
                <a:latin typeface="Calibri (MS)"/>
              </a:rPr>
              <a:t>INTRODUCTION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6061" y="2921382"/>
            <a:ext cx="10600769" cy="2222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7"/>
              </a:lnSpc>
            </a:pPr>
            <a:r>
              <a:rPr lang="en-US" sz="3198">
                <a:solidFill>
                  <a:srgbClr val="000000"/>
                </a:solidFill>
                <a:latin typeface="Poppins Light"/>
              </a:rPr>
              <a:t>The aim of this project is to develop a calculator capable of performing basic arithmetic operations, specifically addition and multiplication, using assembly language in the emu8086 environment.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06061" y="6152088"/>
            <a:ext cx="10600769" cy="225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000000"/>
                </a:solidFill>
                <a:latin typeface="Poppins Light"/>
              </a:rPr>
              <a:t>By developing this calculator, we can better appreciate the importance of low-level programs and gain practical experience with microprocessor operations.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412819">
            <a:off x="12798670" y="2686141"/>
            <a:ext cx="6140092" cy="5369849"/>
          </a:xfrm>
          <a:custGeom>
            <a:avLst/>
            <a:gdLst/>
            <a:ahLst/>
            <a:cxnLst/>
            <a:rect r="r" b="b" t="t" l="l"/>
            <a:pathLst>
              <a:path h="5369849" w="6140092">
                <a:moveTo>
                  <a:pt x="0" y="0"/>
                </a:moveTo>
                <a:lnTo>
                  <a:pt x="6140092" y="0"/>
                </a:lnTo>
                <a:lnTo>
                  <a:pt x="6140092" y="5369848"/>
                </a:lnTo>
                <a:lnTo>
                  <a:pt x="0" y="5369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625132" y="3662943"/>
            <a:ext cx="6988487" cy="5595357"/>
          </a:xfrm>
          <a:custGeom>
            <a:avLst/>
            <a:gdLst/>
            <a:ahLst/>
            <a:cxnLst/>
            <a:rect r="r" b="b" t="t" l="l"/>
            <a:pathLst>
              <a:path h="5595357" w="6988487">
                <a:moveTo>
                  <a:pt x="0" y="0"/>
                </a:moveTo>
                <a:lnTo>
                  <a:pt x="6988487" y="0"/>
                </a:lnTo>
                <a:lnTo>
                  <a:pt x="6988487" y="5595357"/>
                </a:lnTo>
                <a:lnTo>
                  <a:pt x="0" y="55953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49126" y="2146973"/>
            <a:ext cx="7173631" cy="830809"/>
            <a:chOff x="0" y="0"/>
            <a:chExt cx="1889351" cy="2188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89351" cy="218814"/>
            </a:xfrm>
            <a:custGeom>
              <a:avLst/>
              <a:gdLst/>
              <a:ahLst/>
              <a:cxnLst/>
              <a:rect r="r" b="b" t="t" l="l"/>
              <a:pathLst>
                <a:path h="218814" w="1889351">
                  <a:moveTo>
                    <a:pt x="0" y="0"/>
                  </a:moveTo>
                  <a:lnTo>
                    <a:pt x="1889351" y="0"/>
                  </a:lnTo>
                  <a:lnTo>
                    <a:pt x="1889351" y="218814"/>
                  </a:lnTo>
                  <a:lnTo>
                    <a:pt x="0" y="2188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33350"/>
              <a:ext cx="1889351" cy="352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1">
                <a:lnSpc>
                  <a:spcPts val="4698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000000"/>
                  </a:solidFill>
                  <a:latin typeface="Poppins Bold"/>
                </a:rPr>
                <a:t>Assembly Language Programming: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086592" y="-3248673"/>
            <a:ext cx="6613789" cy="5640759"/>
          </a:xfrm>
          <a:custGeom>
            <a:avLst/>
            <a:gdLst/>
            <a:ahLst/>
            <a:cxnLst/>
            <a:rect r="r" b="b" t="t" l="l"/>
            <a:pathLst>
              <a:path h="5640759" w="6613789">
                <a:moveTo>
                  <a:pt x="0" y="0"/>
                </a:moveTo>
                <a:lnTo>
                  <a:pt x="6613790" y="0"/>
                </a:lnTo>
                <a:lnTo>
                  <a:pt x="6613790" y="5640758"/>
                </a:lnTo>
                <a:lnTo>
                  <a:pt x="0" y="56407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768142" y="2844432"/>
            <a:ext cx="14507025" cy="175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Assembly language is a low-level programming language that is closely related to machine code. It provides a way to write instructions that a microprocessor can execute directly.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752275" y="4728096"/>
            <a:ext cx="5148836" cy="830809"/>
            <a:chOff x="0" y="0"/>
            <a:chExt cx="1356072" cy="2188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56072" cy="218814"/>
            </a:xfrm>
            <a:custGeom>
              <a:avLst/>
              <a:gdLst/>
              <a:ahLst/>
              <a:cxnLst/>
              <a:rect r="r" b="b" t="t" l="l"/>
              <a:pathLst>
                <a:path h="218814" w="1356072">
                  <a:moveTo>
                    <a:pt x="0" y="0"/>
                  </a:moveTo>
                  <a:lnTo>
                    <a:pt x="1356072" y="0"/>
                  </a:lnTo>
                  <a:lnTo>
                    <a:pt x="1356072" y="218814"/>
                  </a:lnTo>
                  <a:lnTo>
                    <a:pt x="0" y="2188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33350"/>
              <a:ext cx="1356072" cy="352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1">
                <a:lnSpc>
                  <a:spcPts val="4698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000000"/>
                  </a:solidFill>
                  <a:latin typeface="Poppins Bold"/>
                </a:rPr>
                <a:t>Intel 8086 Microprocessor: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752275" y="5558904"/>
            <a:ext cx="14491158" cy="1159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7"/>
              </a:lnSpc>
            </a:pPr>
            <a:r>
              <a:rPr lang="en-US" sz="2899">
                <a:solidFill>
                  <a:srgbClr val="000000"/>
                </a:solidFill>
                <a:latin typeface="Poppins Light"/>
              </a:rPr>
              <a:t>The Intel 8086 microprocessor, is a 16-bit processor that played a crucial role in the development of personal computing.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17472" y="536847"/>
            <a:ext cx="11924592" cy="1276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4"/>
              </a:lnSpc>
              <a:spcBef>
                <a:spcPct val="0"/>
              </a:spcBef>
            </a:pPr>
            <a:r>
              <a:rPr lang="en-US" sz="10006" u="sng">
                <a:solidFill>
                  <a:srgbClr val="000000"/>
                </a:solidFill>
                <a:latin typeface="Calibri (MS)"/>
              </a:rPr>
              <a:t>BACKGROUND STUDY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2752275" y="7050530"/>
            <a:ext cx="3876194" cy="830809"/>
            <a:chOff x="0" y="0"/>
            <a:chExt cx="1020891" cy="21881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20891" cy="218814"/>
            </a:xfrm>
            <a:custGeom>
              <a:avLst/>
              <a:gdLst/>
              <a:ahLst/>
              <a:cxnLst/>
              <a:rect r="r" b="b" t="t" l="l"/>
              <a:pathLst>
                <a:path h="218814" w="1020891">
                  <a:moveTo>
                    <a:pt x="0" y="0"/>
                  </a:moveTo>
                  <a:lnTo>
                    <a:pt x="1020891" y="0"/>
                  </a:lnTo>
                  <a:lnTo>
                    <a:pt x="1020891" y="218814"/>
                  </a:lnTo>
                  <a:lnTo>
                    <a:pt x="0" y="2188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1020891" cy="352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1">
                <a:lnSpc>
                  <a:spcPts val="4698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000000"/>
                  </a:solidFill>
                  <a:latin typeface="Poppins Bold"/>
                </a:rPr>
                <a:t>emu8086 Emulator: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2768142" y="7747989"/>
            <a:ext cx="14491158" cy="175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emu8086 is a popular emulator that simulates the Intel 8086 microprocessor. It is widely used for educational purposes to teach and learn assembly language programming.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54814" y="-5600846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2" y="0"/>
                </a:lnTo>
                <a:lnTo>
                  <a:pt x="1000897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699597" y="4263985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66651" y="3067462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46855" y="3000296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925592" y="3067462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29" y="0"/>
                </a:lnTo>
                <a:lnTo>
                  <a:pt x="2113329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717768" y="3067462"/>
            <a:ext cx="2113329" cy="2113329"/>
          </a:xfrm>
          <a:custGeom>
            <a:avLst/>
            <a:gdLst/>
            <a:ahLst/>
            <a:cxnLst/>
            <a:rect r="r" b="b" t="t" l="l"/>
            <a:pathLst>
              <a:path h="2113329" w="2113329">
                <a:moveTo>
                  <a:pt x="0" y="0"/>
                </a:moveTo>
                <a:lnTo>
                  <a:pt x="2113330" y="0"/>
                </a:lnTo>
                <a:lnTo>
                  <a:pt x="2113330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 flipV="true">
            <a:off x="12038921" y="4147940"/>
            <a:ext cx="1702780" cy="0"/>
          </a:xfrm>
          <a:prstGeom prst="line">
            <a:avLst/>
          </a:prstGeom>
          <a:ln cap="rnd" w="47625">
            <a:solidFill>
              <a:srgbClr val="365B6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8222812" y="4147940"/>
            <a:ext cx="1702780" cy="0"/>
          </a:xfrm>
          <a:prstGeom prst="line">
            <a:avLst/>
          </a:prstGeom>
          <a:ln cap="rnd" w="47625">
            <a:solidFill>
              <a:srgbClr val="365B6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flipV="true">
            <a:off x="4479980" y="4124127"/>
            <a:ext cx="1702780" cy="0"/>
          </a:xfrm>
          <a:prstGeom prst="line">
            <a:avLst/>
          </a:prstGeom>
          <a:ln cap="rnd" w="47625">
            <a:solidFill>
              <a:srgbClr val="365B6D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-2943952" y="-533679"/>
            <a:ext cx="3972652" cy="4114800"/>
          </a:xfrm>
          <a:custGeom>
            <a:avLst/>
            <a:gdLst/>
            <a:ahLst/>
            <a:cxnLst/>
            <a:rect r="r" b="b" t="t" l="l"/>
            <a:pathLst>
              <a:path h="4114800" w="3972652">
                <a:moveTo>
                  <a:pt x="0" y="0"/>
                </a:moveTo>
                <a:lnTo>
                  <a:pt x="3972652" y="0"/>
                </a:lnTo>
                <a:lnTo>
                  <a:pt x="397265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793123" y="6684478"/>
            <a:ext cx="7116792" cy="4114800"/>
          </a:xfrm>
          <a:custGeom>
            <a:avLst/>
            <a:gdLst/>
            <a:ahLst/>
            <a:cxnLst/>
            <a:rect r="r" b="b" t="t" l="l"/>
            <a:pathLst>
              <a:path h="4114800" w="7116792">
                <a:moveTo>
                  <a:pt x="0" y="0"/>
                </a:moveTo>
                <a:lnTo>
                  <a:pt x="7116792" y="0"/>
                </a:lnTo>
                <a:lnTo>
                  <a:pt x="71167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770397" y="3796065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000000"/>
                </a:solidFill>
                <a:latin typeface="Computer Says No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552022" y="3731249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000000"/>
                </a:solidFill>
                <a:latin typeface="Computer Says No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329339" y="3798416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000000"/>
                </a:solidFill>
                <a:latin typeface="Computer Says No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117818" y="3798416"/>
            <a:ext cx="1305836" cy="113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000000"/>
                </a:solidFill>
                <a:latin typeface="Computer Says No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363231" y="5447371"/>
            <a:ext cx="3664498" cy="3521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Enhance understanding of low-level programming and microprocessor operations.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282172" y="5447371"/>
            <a:ext cx="3779181" cy="2340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Provide a user-friendly interface for input and result display.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433771" y="5447371"/>
            <a:ext cx="3121512" cy="293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Utilize the emu8086 emulator for testing and demonstration.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60271" y="5447371"/>
            <a:ext cx="3725268" cy="293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8"/>
              </a:lnSpc>
            </a:pPr>
            <a:r>
              <a:rPr lang="en-US" sz="2900">
                <a:solidFill>
                  <a:srgbClr val="000000"/>
                </a:solidFill>
                <a:latin typeface="Poppins Light"/>
              </a:rPr>
              <a:t>Develop an assembly language program for addition and multiplication.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849841" y="1009171"/>
            <a:ext cx="11924592" cy="1276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4"/>
              </a:lnSpc>
              <a:spcBef>
                <a:spcPct val="0"/>
              </a:spcBef>
            </a:pPr>
            <a:r>
              <a:rPr lang="en-US" sz="10006" u="sng">
                <a:solidFill>
                  <a:srgbClr val="000000"/>
                </a:solidFill>
                <a:latin typeface="Calibri (MS)"/>
              </a:rPr>
              <a:t>OBJECTIVES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84593" y="-1063371"/>
            <a:ext cx="4817598" cy="4184142"/>
          </a:xfrm>
          <a:custGeom>
            <a:avLst/>
            <a:gdLst/>
            <a:ahLst/>
            <a:cxnLst/>
            <a:rect r="r" b="b" t="t" l="l"/>
            <a:pathLst>
              <a:path h="4184142" w="4817598">
                <a:moveTo>
                  <a:pt x="0" y="0"/>
                </a:moveTo>
                <a:lnTo>
                  <a:pt x="4817598" y="0"/>
                </a:lnTo>
                <a:lnTo>
                  <a:pt x="4817598" y="4184142"/>
                </a:lnTo>
                <a:lnTo>
                  <a:pt x="0" y="4184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140747" y="-748169"/>
            <a:ext cx="3646891" cy="3120771"/>
          </a:xfrm>
          <a:custGeom>
            <a:avLst/>
            <a:gdLst/>
            <a:ahLst/>
            <a:cxnLst/>
            <a:rect r="r" b="b" t="t" l="l"/>
            <a:pathLst>
              <a:path h="3120771" w="3646891">
                <a:moveTo>
                  <a:pt x="0" y="0"/>
                </a:moveTo>
                <a:lnTo>
                  <a:pt x="3646891" y="0"/>
                </a:lnTo>
                <a:lnTo>
                  <a:pt x="3646891" y="3120771"/>
                </a:lnTo>
                <a:lnTo>
                  <a:pt x="0" y="31207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600567" y="9034090"/>
            <a:ext cx="2938073" cy="2505819"/>
          </a:xfrm>
          <a:custGeom>
            <a:avLst/>
            <a:gdLst/>
            <a:ahLst/>
            <a:cxnLst/>
            <a:rect r="r" b="b" t="t" l="l"/>
            <a:pathLst>
              <a:path h="2505819" w="2938073">
                <a:moveTo>
                  <a:pt x="0" y="0"/>
                </a:moveTo>
                <a:lnTo>
                  <a:pt x="2938073" y="0"/>
                </a:lnTo>
                <a:lnTo>
                  <a:pt x="2938073" y="2505820"/>
                </a:lnTo>
                <a:lnTo>
                  <a:pt x="0" y="25058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687456">
            <a:off x="16301674" y="8694028"/>
            <a:ext cx="3972652" cy="4114800"/>
          </a:xfrm>
          <a:custGeom>
            <a:avLst/>
            <a:gdLst/>
            <a:ahLst/>
            <a:cxnLst/>
            <a:rect r="r" b="b" t="t" l="l"/>
            <a:pathLst>
              <a:path h="4114800" w="3972652">
                <a:moveTo>
                  <a:pt x="0" y="0"/>
                </a:moveTo>
                <a:lnTo>
                  <a:pt x="3972652" y="0"/>
                </a:lnTo>
                <a:lnTo>
                  <a:pt x="397265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63653" y="3808789"/>
            <a:ext cx="16895647" cy="4363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97165" indent="-448582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00000"/>
                </a:solidFill>
                <a:latin typeface="Canva Sans Bold"/>
              </a:rPr>
              <a:t>Addition Operation:</a:t>
            </a:r>
            <a:r>
              <a:rPr lang="en-US" sz="4155">
                <a:solidFill>
                  <a:srgbClr val="000000"/>
                </a:solidFill>
                <a:latin typeface="Canva Sans"/>
              </a:rPr>
              <a:t> Input two numbers and display their sum.                  </a:t>
            </a:r>
          </a:p>
          <a:p>
            <a:pPr algn="ctr" marL="897165" indent="-448582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00000"/>
                </a:solidFill>
                <a:latin typeface="Canva Sans Bold"/>
              </a:rPr>
              <a:t>Multiplication Operation:</a:t>
            </a:r>
            <a:r>
              <a:rPr lang="en-US" sz="4155">
                <a:solidFill>
                  <a:srgbClr val="000000"/>
                </a:solidFill>
                <a:latin typeface="Canva Sans"/>
              </a:rPr>
              <a:t> Input two numbers and display their product.                                                                                                          </a:t>
            </a:r>
          </a:p>
          <a:p>
            <a:pPr algn="ctr" marL="897165" indent="-448582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00000"/>
                </a:solidFill>
                <a:latin typeface="Canva Sans Bold"/>
              </a:rPr>
              <a:t>User Input Handling:</a:t>
            </a:r>
            <a:r>
              <a:rPr lang="en-US" sz="4155">
                <a:solidFill>
                  <a:srgbClr val="000000"/>
                </a:solidFill>
                <a:latin typeface="Canva Sans"/>
              </a:rPr>
              <a:t> Accept numeric input from the keyboard.                  </a:t>
            </a:r>
          </a:p>
          <a:p>
            <a:pPr algn="ctr" marL="897165" indent="-448582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00000"/>
                </a:solidFill>
                <a:latin typeface="Canva Sans Bold"/>
              </a:rPr>
              <a:t>Result Display:</a:t>
            </a:r>
            <a:r>
              <a:rPr lang="en-US" sz="4155">
                <a:solidFill>
                  <a:srgbClr val="000000"/>
                </a:solidFill>
                <a:latin typeface="Canva Sans"/>
              </a:rPr>
              <a:t> Output results to the screen.                                                     </a:t>
            </a:r>
          </a:p>
          <a:p>
            <a:pPr algn="ctr">
              <a:lnSpc>
                <a:spcPts val="5817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808764" y="1059866"/>
            <a:ext cx="7593179" cy="131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406"/>
              </a:lnSpc>
              <a:spcBef>
                <a:spcPct val="0"/>
              </a:spcBef>
            </a:pPr>
            <a:r>
              <a:rPr lang="en-US" sz="10287" u="sng">
                <a:solidFill>
                  <a:srgbClr val="000000"/>
                </a:solidFill>
                <a:latin typeface="Calibri (MS)"/>
              </a:rPr>
              <a:t>FEATURES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44795" y="2562294"/>
            <a:ext cx="8509101" cy="9311388"/>
          </a:xfrm>
          <a:custGeom>
            <a:avLst/>
            <a:gdLst/>
            <a:ahLst/>
            <a:cxnLst/>
            <a:rect r="r" b="b" t="t" l="l"/>
            <a:pathLst>
              <a:path h="9311388" w="8509101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57826" y="-1300971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2"/>
                </a:lnTo>
                <a:lnTo>
                  <a:pt x="0" y="26019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091052">
            <a:off x="-1684467" y="5508041"/>
            <a:ext cx="6638823" cy="5976180"/>
          </a:xfrm>
          <a:custGeom>
            <a:avLst/>
            <a:gdLst/>
            <a:ahLst/>
            <a:cxnLst/>
            <a:rect r="r" b="b" t="t" l="l"/>
            <a:pathLst>
              <a:path h="5976180" w="6638823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97462" y="1006814"/>
            <a:ext cx="14605640" cy="1135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16"/>
              </a:lnSpc>
              <a:spcBef>
                <a:spcPct val="0"/>
              </a:spcBef>
            </a:pPr>
            <a:r>
              <a:rPr lang="en-US" sz="8912" u="sng">
                <a:solidFill>
                  <a:srgbClr val="000000"/>
                </a:solidFill>
                <a:latin typeface="Calibri (MS)"/>
              </a:rPr>
              <a:t>FUNCTIONAL REQUIREMENTS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99340" y="3216582"/>
            <a:ext cx="8270999" cy="5024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11009" indent="-505505" lvl="1">
              <a:lnSpc>
                <a:spcPts val="6555"/>
              </a:lnSpc>
              <a:buFont typeface="Arial"/>
              <a:buChar char="•"/>
            </a:pPr>
            <a:r>
              <a:rPr lang="en-US" sz="4682">
                <a:solidFill>
                  <a:srgbClr val="000000"/>
                </a:solidFill>
                <a:latin typeface="Calibri (MS)"/>
              </a:rPr>
              <a:t>Prompt the user to enter two numbers.                                    </a:t>
            </a:r>
          </a:p>
          <a:p>
            <a:pPr algn="ctr" marL="1011009" indent="-505505" lvl="1">
              <a:lnSpc>
                <a:spcPts val="6555"/>
              </a:lnSpc>
              <a:buFont typeface="Arial"/>
              <a:buChar char="•"/>
            </a:pPr>
            <a:r>
              <a:rPr lang="en-US" sz="4682">
                <a:solidFill>
                  <a:srgbClr val="000000"/>
                </a:solidFill>
                <a:latin typeface="Calibri (MS)"/>
              </a:rPr>
              <a:t>Perform addition and display the result.                                  </a:t>
            </a:r>
          </a:p>
          <a:p>
            <a:pPr algn="ctr" marL="1011009" indent="-505505" lvl="1">
              <a:lnSpc>
                <a:spcPts val="6555"/>
              </a:lnSpc>
              <a:buFont typeface="Arial"/>
              <a:buChar char="•"/>
            </a:pPr>
            <a:r>
              <a:rPr lang="en-US" sz="4682">
                <a:solidFill>
                  <a:srgbClr val="000000"/>
                </a:solidFill>
                <a:latin typeface="Calibri (MS)"/>
              </a:rPr>
              <a:t>Perform A multiplication and                          display the result.                   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934455">
            <a:off x="-2646712" y="-1499113"/>
            <a:ext cx="4644616" cy="4061973"/>
          </a:xfrm>
          <a:custGeom>
            <a:avLst/>
            <a:gdLst/>
            <a:ahLst/>
            <a:cxnLst/>
            <a:rect r="r" b="b" t="t" l="l"/>
            <a:pathLst>
              <a:path h="4061973" w="4644616">
                <a:moveTo>
                  <a:pt x="0" y="0"/>
                </a:moveTo>
                <a:lnTo>
                  <a:pt x="4644616" y="0"/>
                </a:lnTo>
                <a:lnTo>
                  <a:pt x="4644616" y="4061973"/>
                </a:lnTo>
                <a:lnTo>
                  <a:pt x="0" y="40619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59312" y="3486171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34912" y="1228725"/>
            <a:ext cx="15261838" cy="1000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684"/>
              </a:lnSpc>
              <a:spcBef>
                <a:spcPct val="0"/>
              </a:spcBef>
            </a:pPr>
            <a:r>
              <a:rPr lang="en-US" sz="7895" u="sng">
                <a:solidFill>
                  <a:srgbClr val="000000"/>
                </a:solidFill>
                <a:latin typeface="Calibri (MS)"/>
              </a:rPr>
              <a:t>NON-FUNCTIONAL REQUIREMENTS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7692" y="3860273"/>
            <a:ext cx="10967442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Performance:</a:t>
            </a:r>
            <a:r>
              <a:rPr lang="en-US" sz="3999">
                <a:solidFill>
                  <a:srgbClr val="000000"/>
                </a:solidFill>
                <a:latin typeface="Canva Sans"/>
              </a:rPr>
              <a:t> Execute operations efficiently.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7692" y="5378253"/>
            <a:ext cx="10743036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Usability:</a:t>
            </a:r>
            <a:r>
              <a:rPr lang="en-US" sz="3999">
                <a:solidFill>
                  <a:srgbClr val="000000"/>
                </a:solidFill>
                <a:latin typeface="Canva Sans"/>
              </a:rPr>
              <a:t> Simple and easy-to-use interface.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7692" y="6721266"/>
            <a:ext cx="14186192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Compatibility:</a:t>
            </a:r>
            <a:r>
              <a:rPr lang="en-US" sz="3999">
                <a:solidFill>
                  <a:srgbClr val="000000"/>
                </a:solidFill>
                <a:latin typeface="Canva Sans"/>
              </a:rPr>
              <a:t> Run seamlessly on the emu8086 emulator.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0" y="8736103"/>
            <a:ext cx="2466192" cy="2074233"/>
          </a:xfrm>
          <a:custGeom>
            <a:avLst/>
            <a:gdLst/>
            <a:ahLst/>
            <a:cxnLst/>
            <a:rect r="r" b="b" t="t" l="l"/>
            <a:pathLst>
              <a:path h="2074233" w="2466192">
                <a:moveTo>
                  <a:pt x="0" y="0"/>
                </a:moveTo>
                <a:lnTo>
                  <a:pt x="2466192" y="0"/>
                </a:lnTo>
                <a:lnTo>
                  <a:pt x="2466192" y="2074234"/>
                </a:lnTo>
                <a:lnTo>
                  <a:pt x="0" y="20742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DAGFlr4DXes</dc:identifier>
  <dcterms:modified xsi:type="dcterms:W3CDTF">2011-08-01T06:04:30Z</dcterms:modified>
  <cp:revision>1</cp:revision>
  <dc:title>Addition and Multiplication Calculator</dc:title>
</cp:coreProperties>
</file>

<file path=docProps/thumbnail.jpeg>
</file>